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70" r:id="rId14"/>
    <p:sldId id="271" r:id="rId15"/>
    <p:sldId id="272" r:id="rId16"/>
    <p:sldId id="278" r:id="rId17"/>
    <p:sldId id="279" r:id="rId18"/>
    <p:sldId id="280" r:id="rId19"/>
    <p:sldId id="281" r:id="rId20"/>
    <p:sldId id="273" r:id="rId21"/>
    <p:sldId id="274" r:id="rId22"/>
    <p:sldId id="275" r:id="rId23"/>
    <p:sldId id="276" r:id="rId24"/>
    <p:sldId id="277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60ECF-D624-4265-BBA4-D0F74C28C89B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0BDEA-2CC6-4A9C-9BCF-08FC0C7DEBD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F6BAA-A84D-48FC-A3D6-057BB362D1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2.bin"/><Relationship Id="rId7" Type="http://schemas.openxmlformats.org/officeDocument/2006/relationships/hyperlink" Target="http://images.google.com.tr/imgres?imgurl=http://www.prohijyen.com.tr/urun/FOAMDISPENSER01.jpg&amp;imgrefurl=http://www.prohijyen.com.tr/urun.asp&amp;usg=__XPSaAmFf3EKowRAQKee--NN2a0g=&amp;h=1393&amp;w=837&amp;sz=73&amp;hl=tr&amp;start=5&amp;um=1&amp;tbnid=N9u80y3E54RASM:&amp;tbnh=150&amp;tbnw=90&amp;prev=/images?q%3Del%2Bsabunu%26hl%3Dtr%26rlz%3D1T4GZEZ_trTR283TR284%26um%3D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jpeg"/><Relationship Id="rId4" Type="http://schemas.openxmlformats.org/officeDocument/2006/relationships/image" Target="../media/image5.wmf"/><Relationship Id="rId9" Type="http://schemas.openxmlformats.org/officeDocument/2006/relationships/hyperlink" Target="http://images.google.com.tr/imgres?imgurl=http://www.remras.com/images/fts10.jpg&amp;imgrefurl=http://www.remras.com/index.php?osCsid%3Db72ce06fa6b6e8b272bf60e49200b257&amp;usg=__rFX_Cf4jYSA4X50wjbFzN9j_xZM=&amp;h=231&amp;w=202&amp;sz=20&amp;hl=tr&amp;start=6&amp;um=1&amp;tbnid=hAWktuq5sm55ZM:&amp;tbnh=108&amp;tbnw=94&amp;prev=/images?q%3Dka%C4%9F%C4%B1t%2Bhavlu%26hl%3Dtr%26rlz%3D1T4GZEZ_trTR283TR284%26um%3D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google.com.tr/imgres?imgurl=http://www.arimetal.com/product/200.jpg&amp;imgrefurl=http://www.arimetal.com/index.php?page%3Dproduct%26catid%3D15&amp;usg=__gyyNo2eAcqSZp5kRI_ouwZcsFTM=&amp;h=538&amp;w=394&amp;sz=35&amp;hl=tr&amp;start=13&amp;um=1&amp;tbnid=L3s7Pgja_rPjLM:&amp;tbnh=132&amp;tbnw=97&amp;prev=/images?q%3Dpedall%C4%B1%2B%C3%A7%C3%B6p%2Bkovas%C4%B1%26hl%3Dtr%26rlz%3D1T4GZEZ_trTR283TR284%26um%3D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.tr/imgres?imgurl=http://www.bertagrp.com/images/copkovas%C4%B1_dosyalar/23.jpg&amp;imgrefurl=http://www.bertagrp.com/cop_kovasi.htm&amp;usg=__XCBTrDYFFS2iHw7LLxEJ_lYg92Q=&amp;h=392&amp;w=260&amp;sz=36&amp;hl=tr&amp;start=37&amp;um=1&amp;tbnid=PJS64GghcjmdbM:&amp;tbnh=123&amp;tbnw=82&amp;prev=/images?q%3Dhijyen%2B%C3%A7%C3%B6p%26ndsp%3D20%26hl%3Dtr%26rlz%3D1T4GZEZ_trTR283TR284%26sa%3DN%26start%3D20%26um%3D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tr/imgres?imgurl=http://www.kuantum.info/resimler/yapiskanbant4.jpg&amp;imgrefurl=http://www.bursamarket.com/shop/kuantum-sinek-oeldurucu-yapykan-levha-30x60-cm.html&amp;usg=__blNFV2cko55QFS9OVvPXai5iwHI=&amp;h=1536&amp;w=2048&amp;sz=388&amp;hl=tr&amp;start=10&amp;um=1&amp;tbnid=KJI-N7S6oIoDlM:&amp;tbnh=113&amp;tbnw=150&amp;prev=/images?q%3Dsinek%2B%C3%B6ld%C3%BCr%C3%BCc%C3%BC%2Byap%C4%B1%C5%9Fkan%26hl%3Dtr%26rlz%3D1T4GZEZ_trTR283TR284%26um%3D1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com.tr/imgres?imgurl=http://www.canhavalandirma.com/upload/240320074.jpg&amp;imgrefurl=http://www.canhavalandirma.com/hizmet_detay.asp?ID%3D18%26stit%3DHAVALANDIRMA%20TES%C4%B0SATLARI&amp;usg=__IPHDcCKP6vUt3tJKeYMKZqJUJt4=&amp;h=450&amp;w=600&amp;sz=139&amp;hl=tr&amp;start=39&amp;um=1&amp;tbnid=i3-yX8m9zrg_JM:&amp;tbnh=101&amp;tbnw=135&amp;prev=/images?q%3Dhavaland%C4%B1rma%26ndsp%3D20%26hl%3Dtr%26rlz%3D1T4GZEZ_trTR283TR284%26sa%3DN%26start%3D20%26um%3D1" TargetMode="Externa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tr/imgres?imgurl=http://www.durancelik.com/cliparts/products/big/225.jpg&amp;imgrefurl=http://www.durancelik.com/turkish/urun.php?id%3D225&amp;usg=__r0a4L0kMqjvgUUnAPqvstXjBroQ=&amp;h=220&amp;w=310&amp;sz=7&amp;hl=tr&amp;start=3&amp;um=1&amp;tbnid=9voeuJQukxfueM:&amp;tbnh=83&amp;tbnw=117&amp;prev=/images?q%3Dkesme%2Bblo%C4%9Fu%26hl%3Dtr%26rlz%3D1T4GZEZ_trTR283TR284%26um%3D1" TargetMode="External"/><Relationship Id="rId3" Type="http://schemas.openxmlformats.org/officeDocument/2006/relationships/image" Target="../media/image19.png"/><Relationship Id="rId7" Type="http://schemas.openxmlformats.org/officeDocument/2006/relationships/image" Target="../media/image2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.tr/imgres?imgurl=http://www.unoendustriyel.com/unoendustriyel/uno_resimler/sogutma/buzdolabi/tezgahtip_buzdalabi_5.jpg&amp;imgrefurl=http://www.unoendustriyel.com/tezgahtipidolaplar.htm&amp;usg=__LMm_gyaJ72DLUzOfK7bQpV9axYc=&amp;h=194&amp;w=300&amp;sz=40&amp;hl=tr&amp;start=10&amp;um=1&amp;tbnid=Awu2LEkZGe_k0M:&amp;tbnh=75&amp;tbnw=116&amp;prev=/images?q%3Dpaslanmaz%2B%C3%A7elik%2Btezgah%26hl%3Dtr%26rlz%3D1T4GZEZ_trTR283TR284%26um%3D1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images.google.com.tr/imgres?imgurl=http://www.akyildiztarim.com/img/urn/hamur_karma_b.JPG&amp;imgrefurl=http://www.akyildiztarim.com/Hamur-Karma-Makinasi.htm&amp;usg=__qbLlfG89MV-rVH29xeYYwcSIL-Y=&amp;h=500&amp;w=500&amp;sz=63&amp;hl=tr&amp;start=1&amp;um=1&amp;tbnid=AXNRiSxMKlJX5M:&amp;tbnh=130&amp;tbnw=130&amp;prev=/images?q%3Dhamur%2Bkarma%2Bmakinas%C4%B1%26hl%3Dtr%26rlz%3D1T4GZEZ_trTR283TR284%26sa%3DN%26um%3D1" TargetMode="External"/><Relationship Id="rId9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tr-TR" dirty="0"/>
              <a:t>HİJYEN EĞİTİMİ 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2013 YILI TEMMUZ AYINDA ÇIKAN HİJYEN EĞİTİMİ YÖNETMELİĞİ KAPSAMINDA EĞİTİMLER VERİLMEKTEDİR.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altLang="tr-TR" sz="2800" dirty="0">
                <a:solidFill>
                  <a:schemeClr val="tx2"/>
                </a:solidFill>
              </a:rPr>
              <a:t>Eller yıkanırken ;</a:t>
            </a:r>
          </a:p>
          <a:p>
            <a:pPr eaLnBrk="1" hangingPunct="1"/>
            <a:r>
              <a:rPr lang="tr-TR" altLang="tr-TR" sz="2800" dirty="0"/>
              <a:t>Yeterli su ve sabun kullanılmalı, </a:t>
            </a:r>
          </a:p>
          <a:p>
            <a:pPr eaLnBrk="1" hangingPunct="1"/>
            <a:r>
              <a:rPr lang="tr-TR" altLang="tr-TR" sz="2800" dirty="0"/>
              <a:t>Eller en az on saniye iyice ovuşturulmalı, parmak araları ovulmalı, </a:t>
            </a:r>
          </a:p>
          <a:p>
            <a:pPr eaLnBrk="1" hangingPunct="1"/>
            <a:r>
              <a:rPr lang="tr-TR" altLang="tr-TR" sz="2800" dirty="0"/>
              <a:t>Tırnak altları iyice temizlenmelidir. </a:t>
            </a:r>
          </a:p>
          <a:p>
            <a:pPr eaLnBrk="1" hangingPunct="1"/>
            <a:r>
              <a:rPr lang="tr-TR" altLang="tr-TR" sz="2800" dirty="0"/>
              <a:t>Yüzük ve takılar mutlaka çıkartılmalı, </a:t>
            </a:r>
          </a:p>
          <a:p>
            <a:pPr eaLnBrk="1" hangingPunct="1"/>
            <a:r>
              <a:rPr lang="tr-TR" altLang="tr-TR" sz="2800" dirty="0"/>
              <a:t>Sıvı sabun kullanılmalı, </a:t>
            </a:r>
          </a:p>
          <a:p>
            <a:pPr eaLnBrk="1" hangingPunct="1"/>
            <a:r>
              <a:rPr lang="tr-TR" altLang="tr-TR" sz="2800" dirty="0"/>
              <a:t>Sabun temizliğine mutlaka dikkat edilmeli,</a:t>
            </a:r>
          </a:p>
          <a:p>
            <a:pPr eaLnBrk="1" hangingPunct="1"/>
            <a:r>
              <a:rPr lang="tr-TR" altLang="tr-TR" sz="2800" dirty="0"/>
              <a:t>Eller durulandıktan sonra kağıt havlu kullanılmalıdır.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8_15_2011-6-58-29-PM12924169683244849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357166"/>
            <a:ext cx="8215370" cy="628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/>
              <a:t>Saçımız kaşındı, saçımıza dokunduk, ellerimizi yıkamalıyız.(hepimizin saçında bir sürü bakteri var)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Burnumuz – kulağımız kaşındı dokunduk, hemen ellerimizi yıkamalıyız.(hepimizin burnunda-kulağında bir sürü bakteri var)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Telefonla konuştuk,telefonumuza dokunduk hemen ellerimizi yıkamalıyız.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Paraya dokunduk , hemen ellerimizi yıkamalıyız.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Tırnaklarımızı düzenli olarak kesmeliyiz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Düzenli olarak banyo yamalıyız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Düzenli olarak çamaşırlarımızı, kıyafetlerimizi değiştirmeliyiz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Temiz-ütülü kıyafetler giymeliyiz.</a:t>
            </a:r>
            <a:br>
              <a:rPr lang="tr-TR" sz="2800" dirty="0"/>
            </a:br>
            <a:br>
              <a:rPr lang="tr-TR" sz="2800" dirty="0"/>
            </a:br>
            <a:br>
              <a:rPr lang="tr-TR" sz="2800" dirty="0"/>
            </a:br>
            <a:r>
              <a:rPr lang="tr-TR" altLang="tr-TR" sz="2800" dirty="0"/>
              <a:t>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357166"/>
            <a:ext cx="8215370" cy="6286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800" dirty="0"/>
              <a:t>İş kıyafeti ve Normal kıyafetimizi ayırmalıyız.</a:t>
            </a:r>
          </a:p>
          <a:p>
            <a:pPr>
              <a:buFont typeface="Wingdings" pitchFamily="2" charset="2"/>
              <a:buChar char="Ø"/>
            </a:pPr>
            <a:endParaRPr lang="tr-TR" sz="2800" dirty="0"/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Normal kıyafetimizle iş yerinde çalışmamalıyız.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/>
              <a:t>İş kıyafetimizle de iş yeri dışına çıkmamalıyız.</a:t>
            </a:r>
          </a:p>
          <a:p>
            <a:pPr>
              <a:buFont typeface="Wingdings" pitchFamily="2" charset="2"/>
              <a:buChar char="Ø"/>
            </a:pPr>
            <a:endParaRPr lang="tr-TR" sz="2800" dirty="0"/>
          </a:p>
          <a:p>
            <a:pPr>
              <a:buFont typeface="Wingdings" pitchFamily="2" charset="2"/>
              <a:buChar char="Ø"/>
            </a:pPr>
            <a:r>
              <a:rPr lang="tr-TR" sz="2400" dirty="0"/>
              <a:t>Çalışma ortamında gerekiyorsa maske ve bone kullanmalıyız.</a:t>
            </a:r>
            <a:br>
              <a:rPr lang="tr-TR" sz="2400" dirty="0"/>
            </a:br>
            <a:br>
              <a:rPr lang="tr-TR" sz="2400" dirty="0"/>
            </a:br>
            <a:r>
              <a:rPr lang="tr-TR" altLang="tr-TR" sz="2400" dirty="0"/>
              <a:t>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357166"/>
            <a:ext cx="8215370" cy="6286544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3600" dirty="0"/>
          </a:p>
          <a:p>
            <a:pPr>
              <a:buFont typeface="Wingdings" pitchFamily="2" charset="2"/>
              <a:buChar char="Ø"/>
            </a:pPr>
            <a:r>
              <a:rPr lang="tr-TR" sz="3600" dirty="0">
                <a:solidFill>
                  <a:srgbClr val="FF0000"/>
                </a:solidFill>
              </a:rPr>
              <a:t>KİŞİSEL HİJYEN KURALLARINA UYARSAK ;</a:t>
            </a:r>
          </a:p>
          <a:p>
            <a:pPr lvl="1">
              <a:buFont typeface="Wingdings" pitchFamily="2" charset="2"/>
              <a:buChar char="Ø"/>
            </a:pPr>
            <a:endParaRPr lang="tr-TR" sz="36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tr-TR" sz="3600" dirty="0">
                <a:solidFill>
                  <a:srgbClr val="FF0000"/>
                </a:solidFill>
              </a:rPr>
              <a:t>HASTA OLMAYIZ, HASTALIK BULAŞTIRMAYIZ…</a:t>
            </a:r>
          </a:p>
          <a:p>
            <a:pPr lvl="1">
              <a:buNone/>
            </a:pPr>
            <a:endParaRPr lang="tr-TR" sz="36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tr-TR" sz="3600" dirty="0">
                <a:solidFill>
                  <a:srgbClr val="FF0000"/>
                </a:solidFill>
              </a:rPr>
              <a:t>SEVİLEN , SAYILAN  BİREYLER OLURUZ.</a:t>
            </a:r>
            <a:endParaRPr lang="tr-TR" sz="3600" dirty="0"/>
          </a:p>
          <a:p>
            <a:pPr>
              <a:buNone/>
            </a:pPr>
            <a:br>
              <a:rPr lang="tr-TR" sz="3600" dirty="0"/>
            </a:br>
            <a:br>
              <a:rPr lang="tr-TR" sz="3600" dirty="0"/>
            </a:br>
            <a:r>
              <a:rPr lang="tr-TR" altLang="tr-TR" sz="3600" dirty="0"/>
              <a:t>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357166"/>
            <a:ext cx="8215370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600" dirty="0"/>
              <a:t>***BULUNULAN ORTAMIN TEMİZLİĞİ</a:t>
            </a:r>
          </a:p>
          <a:p>
            <a:pPr>
              <a:buNone/>
            </a:pPr>
            <a:endParaRPr lang="tr-TR" sz="3600" dirty="0"/>
          </a:p>
          <a:p>
            <a:pPr>
              <a:buNone/>
            </a:pPr>
            <a:r>
              <a:rPr lang="tr-TR" altLang="en-US" sz="2800" dirty="0">
                <a:latin typeface="Cambria" pitchFamily="18" charset="0"/>
              </a:rPr>
              <a:t>    Çalıştığınız işyerinde  hijyen kurallarını uygularsanız, hem müşterinin sağlığını hem de kendi sağlığınızı koruyabilir ve işyerinizin güvenliği konusunda itibarı arttırabilirsiniz</a:t>
            </a:r>
            <a:r>
              <a:rPr lang="tr-TR" altLang="en-US" sz="2800" dirty="0"/>
              <a:t>.</a:t>
            </a:r>
            <a:r>
              <a:rPr lang="tr-TR" sz="2800" dirty="0"/>
              <a:t>    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r>
              <a:rPr lang="tr-TR" sz="2800" dirty="0"/>
              <a:t>    Yaşadığımız , çalıştığımız ortamı düzenli olarak temizlemeliyiz, havalandırmalıyız…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r>
              <a:rPr lang="tr-TR" sz="2800" dirty="0"/>
              <a:t>	Bakterilerin , mikroorganizmaların oluşmasını engellemeliyiz.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r>
              <a:rPr lang="tr-TR" sz="2800" dirty="0"/>
              <a:t>	</a:t>
            </a:r>
            <a:br>
              <a:rPr lang="tr-TR" dirty="0"/>
            </a:br>
            <a:br>
              <a:rPr lang="tr-TR" dirty="0"/>
            </a:br>
            <a:r>
              <a:rPr lang="tr-TR" altLang="tr-TR" dirty="0"/>
              <a:t>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401080" cy="4495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dirty="0">
                <a:latin typeface="Cambria" pitchFamily="18" charset="0"/>
              </a:rPr>
              <a:t>Tavan, zemin, pencere ve duvarlarda delik, çatlak, kırık, leke ve gereksiz  malzemeler olmamalıdır.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dirty="0">
                <a:latin typeface="Cambria" pitchFamily="18" charset="0"/>
              </a:rPr>
              <a:t>Tavanda su yoğunlaşması ve damlacıklar oluşmamalıdır.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dirty="0">
                <a:latin typeface="Cambria" pitchFamily="18" charset="0"/>
              </a:rPr>
              <a:t>Zeminde su birikmesi olmamalıdır.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dirty="0">
                <a:latin typeface="Cambria" pitchFamily="18" charset="0"/>
              </a:rPr>
              <a:t>Zemin-duvar bağlantılarında kir maddeleri olmamalıdır</a:t>
            </a:r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003300" y="2636838"/>
            <a:ext cx="81407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>
              <a:spcBef>
                <a:spcPct val="50000"/>
              </a:spcBef>
            </a:pPr>
            <a:endParaRPr lang="tr-TR" altLang="en-US" sz="1600" b="1" baseline="0">
              <a:latin typeface="Arial" charset="0"/>
            </a:endParaRPr>
          </a:p>
        </p:txBody>
      </p:sp>
      <p:sp>
        <p:nvSpPr>
          <p:cNvPr id="3078" name="Line 4"/>
          <p:cNvSpPr>
            <a:spLocks noChangeShapeType="1"/>
          </p:cNvSpPr>
          <p:nvPr/>
        </p:nvSpPr>
        <p:spPr bwMode="auto">
          <a:xfrm flipH="1">
            <a:off x="0" y="-45718"/>
            <a:ext cx="9144000" cy="4571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graphicFrame>
        <p:nvGraphicFramePr>
          <p:cNvPr id="3074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-214346" y="3143248"/>
          <a:ext cx="199072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3422002" imgH="3098304" progId="MS_ClipArt_Gallery.2">
                  <p:embed/>
                </p:oleObj>
              </mc:Choice>
              <mc:Fallback>
                <p:oleObj r:id="rId3" imgW="3422002" imgH="3098304" progId="MS_ClipArt_Gallery.2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14346" y="3143248"/>
                        <a:ext cx="1990725" cy="18018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4282" y="1000108"/>
          <a:ext cx="1266825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5" imgW="1956219" imgH="2450909" progId="MS_ClipArt_Gallery.2">
                  <p:embed/>
                </p:oleObj>
              </mc:Choice>
              <mc:Fallback>
                <p:oleObj r:id="rId5" imgW="1956219" imgH="2450909" progId="MS_ClipArt_Gallery.2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1000108"/>
                        <a:ext cx="1266825" cy="15875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1643042" y="0"/>
            <a:ext cx="6643733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Üretim yerine giriş çıkışlarda ayak dezenfeksiyon havuzu kullanılmalıdır.</a:t>
            </a:r>
          </a:p>
          <a:p>
            <a:pPr>
              <a:lnSpc>
                <a:spcPct val="150000"/>
              </a:lnSpc>
            </a:pPr>
            <a:endParaRPr lang="tr-TR" altLang="en-US" sz="28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Üretim yerine hijyenik önlem almamış ziyaretçileri sokulmamalıdır.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tr-TR" altLang="en-US" sz="28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Lavaboda sıcak su, sabun ve dezenfektan madde bulundurulmalıdır.</a:t>
            </a:r>
          </a:p>
          <a:p>
            <a:pPr>
              <a:lnSpc>
                <a:spcPct val="150000"/>
              </a:lnSpc>
            </a:pPr>
            <a:endParaRPr lang="tr-TR" altLang="en-US" sz="28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Kağıt havlu kullanılmalıdır.</a:t>
            </a:r>
          </a:p>
          <a:p>
            <a:endParaRPr lang="tr-TR" altLang="en-US" sz="28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3081" name="Picture 12" descr="FOAMDISPENSER0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7012" y="642918"/>
            <a:ext cx="12969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 descr="fts10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91463" y="4643446"/>
            <a:ext cx="125253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0" y="1196975"/>
            <a:ext cx="9144000" cy="503238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 altLang="en-US" sz="2400"/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 flipH="1">
            <a:off x="0" y="1198563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2843213" y="1989138"/>
            <a:ext cx="457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altLang="en-US" sz="24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 Dolan çöp kovalarının ağzı asla açık tutulmamalıdır ve en kısa zamanda üretim yerinden uzaklaştırılmalıdır.</a:t>
            </a:r>
          </a:p>
          <a:p>
            <a:endParaRPr lang="tr-TR" altLang="en-US" sz="28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43014" name="Picture 14" descr="2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1746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16" descr="2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214818"/>
            <a:ext cx="139223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17"/>
          <p:cNvPicPr>
            <a:picLocks noChangeAspect="1" noChangeArrowheads="1"/>
          </p:cNvPicPr>
          <p:nvPr/>
        </p:nvPicPr>
        <p:blipFill>
          <a:blip r:embed="rId6"/>
          <a:srcRect t="452"/>
          <a:stretch>
            <a:fillRect/>
          </a:stretch>
        </p:blipFill>
        <p:spPr bwMode="auto">
          <a:xfrm>
            <a:off x="7072330" y="4857760"/>
            <a:ext cx="1766888" cy="180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003300" y="2636838"/>
            <a:ext cx="81407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>
              <a:spcBef>
                <a:spcPct val="50000"/>
              </a:spcBef>
            </a:pPr>
            <a:endParaRPr lang="tr-TR" altLang="en-US" sz="1600" b="1" baseline="0">
              <a:latin typeface="Arial" charset="0"/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 flipV="1">
            <a:off x="0" y="214290"/>
            <a:ext cx="9144000" cy="71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500166" y="642918"/>
            <a:ext cx="497998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Havalandırma sistemi</a:t>
            </a:r>
            <a:r>
              <a:rPr lang="tr-TR" altLang="en-US" sz="2800" baseline="0" dirty="0">
                <a:latin typeface="Cambria" pitchFamily="18" charset="0"/>
              </a:rPr>
              <a:t> </a:t>
            </a:r>
            <a:r>
              <a:rPr lang="tr-TR" altLang="en-US" sz="2800" dirty="0">
                <a:latin typeface="Cambria" pitchFamily="18" charset="0"/>
              </a:rPr>
              <a:t>belli aralıklarla temizlenmelidir.</a:t>
            </a:r>
          </a:p>
          <a:p>
            <a:endParaRPr lang="tr-TR" altLang="en-US" sz="2800" dirty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Ortamın havası rutubetli ve sıcak olmamalıdır.</a:t>
            </a:r>
          </a:p>
          <a:p>
            <a:endParaRPr lang="tr-TR" altLang="en-US" sz="2800" dirty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Üretim artıkları için </a:t>
            </a:r>
            <a:r>
              <a:rPr lang="tr-TR" altLang="en-US" sz="2800" b="1" dirty="0">
                <a:latin typeface="Cambria" pitchFamily="18" charset="0"/>
              </a:rPr>
              <a:t>ağzı kapalı çöp kovaları</a:t>
            </a:r>
            <a:r>
              <a:rPr lang="tr-TR" altLang="en-US" sz="2800" dirty="0">
                <a:latin typeface="Cambria" pitchFamily="18" charset="0"/>
              </a:rPr>
              <a:t> kullanılmalıdır.</a:t>
            </a:r>
          </a:p>
          <a:p>
            <a:endParaRPr lang="tr-TR" altLang="en-US" sz="2800" dirty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altLang="en-US" sz="2800" dirty="0">
                <a:latin typeface="Cambria" pitchFamily="18" charset="0"/>
              </a:rPr>
              <a:t>Bir işten başka bir işe geçişte mutlaka kullanılan</a:t>
            </a:r>
            <a:r>
              <a:rPr lang="tr-TR" altLang="en-US" sz="2800" baseline="0" dirty="0">
                <a:latin typeface="Cambria" pitchFamily="18" charset="0"/>
              </a:rPr>
              <a:t> </a:t>
            </a:r>
            <a:r>
              <a:rPr lang="tr-TR" altLang="en-US" sz="2800" dirty="0">
                <a:latin typeface="Cambria" pitchFamily="18" charset="0"/>
              </a:rPr>
              <a:t>ortamı ve eller</a:t>
            </a:r>
            <a:r>
              <a:rPr lang="tr-TR" altLang="en-US" sz="2800" baseline="0" dirty="0">
                <a:latin typeface="Cambria" pitchFamily="18" charset="0"/>
              </a:rPr>
              <a:t> </a:t>
            </a:r>
            <a:r>
              <a:rPr lang="tr-TR" altLang="en-US" sz="2800" dirty="0">
                <a:latin typeface="Cambria" pitchFamily="18" charset="0"/>
              </a:rPr>
              <a:t>temizlenmelidir.</a:t>
            </a:r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2"/>
          <a:srcRect l="7144" b="6900"/>
          <a:stretch>
            <a:fillRect/>
          </a:stretch>
        </p:blipFill>
        <p:spPr bwMode="auto">
          <a:xfrm>
            <a:off x="0" y="2643182"/>
            <a:ext cx="1277938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4040" name="Picture 10" descr="yapiskanbant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4508500"/>
            <a:ext cx="22923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12" descr="240320074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642918"/>
            <a:ext cx="23050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HİJYEN EĞİTİMİ PROGRAMI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KİŞİSEL HİJYEN VE ŞAHSİ TEMİZLİK</a:t>
            </a:r>
          </a:p>
          <a:p>
            <a:r>
              <a:rPr lang="tr-TR" dirty="0"/>
              <a:t>BULUNULAN ORTAMIN TEMİZLİĞİ</a:t>
            </a:r>
          </a:p>
          <a:p>
            <a:r>
              <a:rPr lang="tr-TR" dirty="0"/>
              <a:t>KULLANILAN ALET-EKİPMANLARI TEMİZLİĞİ</a:t>
            </a:r>
          </a:p>
          <a:p>
            <a:r>
              <a:rPr lang="tr-TR" dirty="0"/>
              <a:t>GIDALARIN SAKLAMA KOŞULLARI VE MUTFAK</a:t>
            </a:r>
          </a:p>
          <a:p>
            <a:r>
              <a:rPr lang="tr-TR" dirty="0"/>
              <a:t>ZEHİRLENMELER VE BULAŞICI HASTALIKLAR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077200" cy="1314472"/>
          </a:xfrm>
        </p:spPr>
        <p:txBody>
          <a:bodyPr>
            <a:normAutofit/>
          </a:bodyPr>
          <a:lstStyle/>
          <a:p>
            <a:r>
              <a:rPr lang="tr-TR" sz="3600" dirty="0"/>
              <a:t>Nemli ortamlar çok tehlikelidir, bakteriler dakikalar içinde hızla çoğalır.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7921625" cy="4779962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280400" cy="465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73238"/>
            <a:ext cx="8001056" cy="4656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TEMİZLİK VE DEZENFEKSİYON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58204" cy="4495800"/>
          </a:xfrm>
        </p:spPr>
        <p:txBody>
          <a:bodyPr/>
          <a:lstStyle/>
          <a:p>
            <a:r>
              <a:rPr lang="tr-TR" dirty="0"/>
              <a:t>Temizlik ve Dezenfeksiyon farklı kavramlardır.</a:t>
            </a:r>
          </a:p>
          <a:p>
            <a:r>
              <a:rPr lang="tr-TR" dirty="0"/>
              <a:t>Örneğin bir masayı,sehpayı bir bezle sileriz,kirleri alırız. Orası temizdir, temiz gözükür. Ancak hijyenik değildir.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Kimyasallar, dezenfektanlar kullanılırsa hijyenik olur.Dezenfeksiyon , temizlikten sonra bakterileri yok etmek için yapılan işlemdir.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28596" y="1500174"/>
            <a:ext cx="8258204" cy="4614874"/>
          </a:xfrm>
        </p:spPr>
        <p:txBody>
          <a:bodyPr>
            <a:normAutofit/>
          </a:bodyPr>
          <a:lstStyle/>
          <a:p>
            <a:r>
              <a:rPr lang="tr-TR" dirty="0"/>
              <a:t>Kullandığımız alet-ekipman ve malzemeleri temizlemezsek her yere ve her şeye bakteri-mikroorganizma bulaştırırız.</a:t>
            </a:r>
          </a:p>
          <a:p>
            <a:endParaRPr lang="tr-TR" dirty="0"/>
          </a:p>
          <a:p>
            <a:r>
              <a:rPr lang="tr-TR" dirty="0"/>
              <a:t>Kullanılan bütün malzemeler iş bitiminde temizlenmelidir.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142844" y="285728"/>
            <a:ext cx="8572560" cy="914400"/>
          </a:xfrm>
        </p:spPr>
        <p:txBody>
          <a:bodyPr>
            <a:normAutofit fontScale="90000"/>
          </a:bodyPr>
          <a:lstStyle/>
          <a:p>
            <a:r>
              <a:rPr lang="tr-TR" dirty="0"/>
              <a:t>KULLANILAN MALZEMELERİN TEMİZLİĞİ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003300" y="2636838"/>
            <a:ext cx="81407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>
            <a:spAutoFit/>
          </a:bodyPr>
          <a:lstStyle/>
          <a:p>
            <a:pPr>
              <a:spcBef>
                <a:spcPct val="50000"/>
              </a:spcBef>
            </a:pPr>
            <a:endParaRPr lang="tr-TR" altLang="en-US" sz="1600" b="1" baseline="0">
              <a:latin typeface="Arial" charset="0"/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H="1">
            <a:off x="0" y="55579"/>
            <a:ext cx="9144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714480" y="0"/>
            <a:ext cx="535785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sz="2600" dirty="0">
                <a:latin typeface="Cambria" pitchFamily="18" charset="0"/>
              </a:rPr>
              <a:t>Ahşap malzemeler kullanılmamalıdır.</a:t>
            </a:r>
          </a:p>
          <a:p>
            <a:pPr>
              <a:lnSpc>
                <a:spcPct val="150000"/>
              </a:lnSpc>
            </a:pPr>
            <a:endParaRPr lang="tr-TR" altLang="en-US" sz="26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sz="2600" dirty="0">
                <a:latin typeface="Cambria" pitchFamily="18" charset="0"/>
              </a:rPr>
              <a:t>Çalışma öncesi gıda ile temas eden alet ve ekipmanların temiz olduğuna emin olunmalıdır.</a:t>
            </a:r>
          </a:p>
          <a:p>
            <a:pPr>
              <a:lnSpc>
                <a:spcPct val="150000"/>
              </a:lnSpc>
            </a:pPr>
            <a:endParaRPr lang="tr-TR" altLang="en-US" sz="2600" dirty="0">
              <a:latin typeface="Cambr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altLang="en-US" sz="2600" dirty="0">
                <a:latin typeface="Cambria" pitchFamily="18" charset="0"/>
              </a:rPr>
              <a:t>Çalışma sonrası alet ve ekipmanları temizlemeden </a:t>
            </a:r>
            <a:r>
              <a:rPr lang="tr-TR" altLang="en-US" sz="2600" b="1" dirty="0">
                <a:latin typeface="Cambria" pitchFamily="18" charset="0"/>
              </a:rPr>
              <a:t>işyerini terk edilmemelidir!!!</a:t>
            </a:r>
          </a:p>
        </p:txBody>
      </p:sp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714620"/>
            <a:ext cx="1522412" cy="1481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3"/>
          <a:srcRect l="3494" t="8594" r="12662" b="11630"/>
          <a:stretch>
            <a:fillRect/>
          </a:stretch>
        </p:blipFill>
        <p:spPr bwMode="auto">
          <a:xfrm>
            <a:off x="323850" y="1773238"/>
            <a:ext cx="1406525" cy="148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5065" name="Picture 10" descr="hamur_karma_b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214290"/>
            <a:ext cx="2030413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6" name="Picture 12" descr="tezgahtip_buzdalabi_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825" y="3933825"/>
            <a:ext cx="165735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7" name="Picture 14" descr="225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4572008"/>
            <a:ext cx="1690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28596" y="1500174"/>
            <a:ext cx="8258204" cy="46148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Yüksek Risk Taşıyan Gıdalar:</a:t>
            </a:r>
          </a:p>
          <a:p>
            <a:pPr lvl="1">
              <a:defRPr/>
            </a:pPr>
            <a:r>
              <a:rPr lang="tr-TR" dirty="0"/>
              <a:t>Et ve kümes hayvanları etleri,</a:t>
            </a:r>
          </a:p>
          <a:p>
            <a:pPr lvl="1">
              <a:defRPr/>
            </a:pPr>
            <a:r>
              <a:rPr lang="tr-TR" dirty="0"/>
              <a:t>Dondurulmuş Etler,</a:t>
            </a:r>
          </a:p>
          <a:p>
            <a:pPr lvl="1">
              <a:defRPr/>
            </a:pPr>
            <a:r>
              <a:rPr lang="tr-TR" dirty="0"/>
              <a:t>Soğuk et yemekleri,</a:t>
            </a:r>
          </a:p>
          <a:p>
            <a:pPr lvl="1">
              <a:defRPr/>
            </a:pPr>
            <a:r>
              <a:rPr lang="tr-TR" dirty="0"/>
              <a:t>Pişmiş ve soyulmuş kabuklu hayvanlar,</a:t>
            </a:r>
          </a:p>
          <a:p>
            <a:pPr lvl="1">
              <a:defRPr/>
            </a:pPr>
            <a:r>
              <a:rPr lang="tr-TR" dirty="0"/>
              <a:t>Çiğ balıklar,</a:t>
            </a:r>
          </a:p>
          <a:p>
            <a:pPr lvl="1">
              <a:defRPr/>
            </a:pPr>
            <a:r>
              <a:rPr lang="tr-TR" dirty="0"/>
              <a:t>Dondurulmuş yumurta.</a:t>
            </a:r>
          </a:p>
          <a:p>
            <a:pPr lvl="1">
              <a:defRPr/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914400"/>
          </a:xfrm>
        </p:spPr>
        <p:txBody>
          <a:bodyPr>
            <a:normAutofit/>
          </a:bodyPr>
          <a:lstStyle/>
          <a:p>
            <a:r>
              <a:rPr lang="tr-TR" sz="3600" dirty="0"/>
              <a:t>GIDALARIN SAKLAMA KOŞULLARI VE MUTFAK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28596" y="1500174"/>
            <a:ext cx="8258204" cy="46148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Tehlikeli Gıdalar:</a:t>
            </a:r>
          </a:p>
          <a:p>
            <a:pPr lvl="1">
              <a:defRPr/>
            </a:pPr>
            <a:r>
              <a:rPr lang="tr-TR" dirty="0"/>
              <a:t>Çiğ süt içeren süt ürünleri,</a:t>
            </a:r>
          </a:p>
          <a:p>
            <a:pPr lvl="1">
              <a:defRPr/>
            </a:pPr>
            <a:r>
              <a:rPr lang="tr-TR" dirty="0"/>
              <a:t>Çiğ yumurta, yetersiz ısıl işlem görmüş yumurtalar,</a:t>
            </a:r>
          </a:p>
          <a:p>
            <a:pPr lvl="1">
              <a:defRPr/>
            </a:pPr>
            <a:r>
              <a:rPr lang="tr-TR" dirty="0"/>
              <a:t>Yetersiz ısıl işlem görmüş kümes hayvanları etleri,</a:t>
            </a:r>
          </a:p>
          <a:p>
            <a:pPr lvl="1">
              <a:defRPr/>
            </a:pPr>
            <a:r>
              <a:rPr lang="tr-TR" dirty="0"/>
              <a:t>Çiğ kıyılmış, dilimlenmiş veya işlenmiş etler,</a:t>
            </a:r>
          </a:p>
          <a:p>
            <a:pPr lvl="1">
              <a:defRPr/>
            </a:pPr>
            <a:r>
              <a:rPr lang="tr-TR" dirty="0"/>
              <a:t>Çiğ kabuklu hayvanlar.</a:t>
            </a:r>
          </a:p>
          <a:p>
            <a:pPr lvl="1">
              <a:buNone/>
              <a:defRPr/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914400"/>
          </a:xfrm>
        </p:spPr>
        <p:txBody>
          <a:bodyPr>
            <a:normAutofit/>
          </a:bodyPr>
          <a:lstStyle/>
          <a:p>
            <a:r>
              <a:rPr lang="tr-TR" sz="3600" dirty="0"/>
              <a:t>GIDALARIN SAKLAMA KOŞULLARI VE MUTFAK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28596" y="1500174"/>
            <a:ext cx="8258204" cy="46148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Soğuk Havada Muhafaza:</a:t>
            </a:r>
          </a:p>
          <a:p>
            <a:pPr lvl="1">
              <a:defRPr/>
            </a:pPr>
            <a:r>
              <a:rPr lang="tr-TR" dirty="0"/>
              <a:t>Bekletilecek gıda türüne uygun ısı ayarı,</a:t>
            </a:r>
          </a:p>
          <a:p>
            <a:pPr lvl="1">
              <a:defRPr/>
            </a:pPr>
            <a:r>
              <a:rPr lang="tr-TR" dirty="0"/>
              <a:t>Duvarla paketler arasında mesafe olması,</a:t>
            </a:r>
          </a:p>
          <a:p>
            <a:pPr lvl="1">
              <a:defRPr/>
            </a:pPr>
            <a:r>
              <a:rPr lang="tr-TR" dirty="0"/>
              <a:t>Gıdaların yerle temas ettirilmemesi, yüksekte depolanması,</a:t>
            </a:r>
          </a:p>
          <a:p>
            <a:pPr lvl="1">
              <a:defRPr/>
            </a:pPr>
            <a:r>
              <a:rPr lang="tr-TR" dirty="0"/>
              <a:t>Depo içinde kullanılan raf v.b. nem almayacak malzemeden yapılmış olması,</a:t>
            </a:r>
          </a:p>
          <a:p>
            <a:pPr lvl="1">
              <a:buNone/>
              <a:defRPr/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914400"/>
          </a:xfrm>
        </p:spPr>
        <p:txBody>
          <a:bodyPr>
            <a:normAutofit/>
          </a:bodyPr>
          <a:lstStyle/>
          <a:p>
            <a:r>
              <a:rPr lang="tr-TR" sz="3600" dirty="0"/>
              <a:t>GIDALARIN SAKLAMA KOŞULLARI VE MUTFAK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28596" y="1500174"/>
            <a:ext cx="8258204" cy="228601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Soğuk Havada Muhafaza:</a:t>
            </a:r>
          </a:p>
          <a:p>
            <a:pPr lvl="1">
              <a:defRPr/>
            </a:pPr>
            <a:r>
              <a:rPr lang="tr-TR" dirty="0"/>
              <a:t>Pişmiş gıdalar, pişmemiş gıdalar, kirli sebze ve meyveler, yıkanmış sebze ve meyveler, beyaz et, kırmızı et, balık, şarküteri grubu ve kuru gıdalar ayrı soğuk odalarda depolanmalıdır.</a:t>
            </a:r>
          </a:p>
          <a:p>
            <a:pPr lvl="1">
              <a:buNone/>
              <a:defRPr/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914400"/>
          </a:xfrm>
        </p:spPr>
        <p:txBody>
          <a:bodyPr>
            <a:normAutofit/>
          </a:bodyPr>
          <a:lstStyle/>
          <a:p>
            <a:r>
              <a:rPr lang="tr-TR" sz="3600" dirty="0"/>
              <a:t>GIDALARIN SAKLAMA KOŞULLARI VE MUTFAK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>
            <p:ph sz="half" idx="2"/>
          </p:nvPr>
        </p:nvGraphicFramePr>
        <p:xfrm>
          <a:off x="287337" y="4143380"/>
          <a:ext cx="8856663" cy="2073276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- 18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°</a:t>
                      </a:r>
                      <a:r>
                        <a:rPr kumimoji="1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c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Bakteri yaşar fakat çoğalamaz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°</a:t>
                      </a: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c ve 5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°</a:t>
                      </a: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c arası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Bakteri üremesi büyük ölçüde durur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°</a:t>
                      </a: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 ve 65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°</a:t>
                      </a: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 arası 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Bakteri yoğun olarak çoğalır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75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°</a:t>
                      </a:r>
                      <a:r>
                        <a:rPr kumimoji="1" lang="tr-T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c ve üstü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CC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tr-T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Bakteri ölür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076825" y="2205038"/>
          <a:ext cx="3941763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Fotoğrafı" r:id="rId3" imgW="3438095" imgH="914286" progId="MSPhotoEd.3">
                  <p:embed/>
                </p:oleObj>
              </mc:Choice>
              <mc:Fallback>
                <p:oleObj name="Photo Editor Fotoğrafı" r:id="rId3" imgW="3438095" imgH="914286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205038"/>
                        <a:ext cx="3941763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>
                <a:solidFill>
                  <a:srgbClr val="FF0066"/>
                </a:solidFill>
                <a:latin typeface="Bodoni MT" pitchFamily="18" charset="0"/>
              </a:rPr>
              <a:t>KİŞİSEL HİJYEN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algn="r" eaLnBrk="1" hangingPunct="1">
              <a:buFontTx/>
              <a:buNone/>
            </a:pPr>
            <a:r>
              <a:rPr lang="tr-TR">
                <a:solidFill>
                  <a:schemeClr val="tx1"/>
                </a:solidFill>
                <a:latin typeface="Bodoni MT" pitchFamily="18" charset="0"/>
              </a:rPr>
              <a:t>             </a:t>
            </a:r>
            <a:r>
              <a:rPr lang="tr-TR" b="1">
                <a:solidFill>
                  <a:schemeClr val="tx1"/>
                </a:solidFill>
                <a:latin typeface="Bodoni MT" pitchFamily="18" charset="0"/>
              </a:rPr>
              <a:t>Bireyin sağlığını sürdürmek için yaptığı “ÖZBAKIM’’ uygulamalarını içerir.</a:t>
            </a:r>
            <a:r>
              <a:rPr lang="tr-TR" sz="2800">
                <a:solidFill>
                  <a:schemeClr val="tx1"/>
                </a:solidFill>
                <a:latin typeface="Bodoni MT" pitchFamily="18" charset="0"/>
              </a:rPr>
              <a:t>                         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28596" y="1500174"/>
            <a:ext cx="8258204" cy="46148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Donmuş Etin Kullanımı: </a:t>
            </a:r>
          </a:p>
          <a:p>
            <a:pPr lvl="1">
              <a:defRPr/>
            </a:pPr>
            <a:r>
              <a:rPr lang="tr-TR" dirty="0"/>
              <a:t>Et çözdürme işlemi 7</a:t>
            </a:r>
            <a:r>
              <a:rPr lang="en-US" dirty="0">
                <a:cs typeface="Tahoma" pitchFamily="34" charset="0"/>
              </a:rPr>
              <a:t>°</a:t>
            </a:r>
            <a:r>
              <a:rPr lang="tr-TR" dirty="0"/>
              <a:t>c – 10</a:t>
            </a:r>
            <a:r>
              <a:rPr lang="en-US" dirty="0">
                <a:cs typeface="Tahoma" pitchFamily="34" charset="0"/>
              </a:rPr>
              <a:t>°</a:t>
            </a:r>
            <a:r>
              <a:rPr lang="tr-TR" dirty="0"/>
              <a:t>c arasına ayarlı bir odada yapılmalıdır.</a:t>
            </a:r>
          </a:p>
          <a:p>
            <a:pPr lvl="1">
              <a:defRPr/>
            </a:pPr>
            <a:r>
              <a:rPr lang="tr-TR" dirty="0"/>
              <a:t>Et çözdürme işlemi durgun ve sıcak suda yapılmamalıdır.</a:t>
            </a:r>
          </a:p>
          <a:p>
            <a:pPr lvl="1">
              <a:defRPr/>
            </a:pPr>
            <a:r>
              <a:rPr lang="tr-TR" dirty="0" err="1"/>
              <a:t>Şoklanmış</a:t>
            </a:r>
            <a:r>
              <a:rPr lang="tr-TR" dirty="0"/>
              <a:t> et ve et ürünlerini çözerken poşetinden çıkarılmalı ve kanı uzaklaştırılmalıdır.</a:t>
            </a:r>
          </a:p>
          <a:p>
            <a:pPr lvl="1">
              <a:buNone/>
              <a:defRPr/>
            </a:pP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914400"/>
          </a:xfrm>
        </p:spPr>
        <p:txBody>
          <a:bodyPr>
            <a:normAutofit/>
          </a:bodyPr>
          <a:lstStyle/>
          <a:p>
            <a:r>
              <a:rPr lang="tr-TR" sz="3600" dirty="0"/>
              <a:t>GIDALARIN SAKLAMA KOŞULLARI VE MUTFAK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Gıdalar mümkün olduğu kadar çabuk işlenmelidir.</a:t>
            </a:r>
          </a:p>
          <a:p>
            <a:pPr>
              <a:defRPr/>
            </a:pPr>
            <a:r>
              <a:rPr lang="tr-TR" dirty="0"/>
              <a:t>Çiğ meyve ve sebzeler işlenmeden önce üç aşamalı işlemden geçirilmelidir.</a:t>
            </a:r>
          </a:p>
          <a:p>
            <a:pPr lvl="1">
              <a:defRPr/>
            </a:pPr>
            <a:r>
              <a:rPr lang="tr-TR" dirty="0"/>
              <a:t>Ön yıkama,</a:t>
            </a:r>
          </a:p>
          <a:p>
            <a:pPr lvl="1">
              <a:defRPr/>
            </a:pPr>
            <a:r>
              <a:rPr lang="tr-TR" dirty="0"/>
              <a:t>Dezenfekte etme,</a:t>
            </a:r>
          </a:p>
          <a:p>
            <a:pPr lvl="1">
              <a:defRPr/>
            </a:pPr>
            <a:r>
              <a:rPr lang="tr-TR" dirty="0"/>
              <a:t>Durulama.</a:t>
            </a:r>
          </a:p>
          <a:p>
            <a:pPr lvl="1">
              <a:defRPr/>
            </a:pPr>
            <a:endParaRPr lang="tr-TR" dirty="0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43014" name="AutoShape 7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43015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6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7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8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3013" name="Picture 13" descr="imagesCAG3PC4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79888" y="5157788"/>
            <a:ext cx="118427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Pişmiş ürünler merkez ısıları 10</a:t>
            </a:r>
            <a:r>
              <a:rPr lang="en-US">
                <a:cs typeface="Tahoma" pitchFamily="34" charset="0"/>
              </a:rPr>
              <a:t>°</a:t>
            </a:r>
            <a:r>
              <a:rPr lang="tr-TR"/>
              <a:t>c’a düşmeden soğuk odaya kaldırılmamalıdır. (soslar, kremalar)</a:t>
            </a:r>
          </a:p>
          <a:p>
            <a:pPr>
              <a:defRPr/>
            </a:pPr>
            <a:r>
              <a:rPr lang="tr-TR"/>
              <a:t>Çiğ gıdalar ile pişmiş gıdalar için aynı soğuk odayı kullanmak zorundaysak, mutlaka ayrı raflara konulmalıdır.</a:t>
            </a:r>
          </a:p>
          <a:p>
            <a:pPr>
              <a:defRPr/>
            </a:pPr>
            <a:endParaRPr lang="tr-TR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44038" name="AutoShape 7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44039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40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41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42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4037" name="Picture 13" descr="soğuk o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6975" y="5057775"/>
            <a:ext cx="1771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Soğuk odalara konulacak tüm gıdaların ağızları kapalı olmalıdır.</a:t>
            </a:r>
          </a:p>
          <a:p>
            <a:pPr>
              <a:defRPr/>
            </a:pPr>
            <a:r>
              <a:rPr lang="tr-TR"/>
              <a:t>Kıyma, kıyılmış sosis, salam v.b. Ürünler yüksek risk taşıdıkları için kullanım zamanlarına yakın işlenmelidir.</a:t>
            </a: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45062" name="AutoShape 7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45063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4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5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6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5061" name="Picture 12" descr="hijy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6813" y="4652963"/>
            <a:ext cx="18732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Kıyma makinesinin parçaları her kullanımdan sonra yıkanmalı ve dezenfekte edilmelidir.</a:t>
            </a:r>
          </a:p>
          <a:p>
            <a:pPr>
              <a:defRPr/>
            </a:pPr>
            <a:r>
              <a:rPr lang="tr-TR"/>
              <a:t>Eller sadece el yıkama lavabosunda yıkanmalıdır.</a:t>
            </a:r>
          </a:p>
          <a:p>
            <a:pPr>
              <a:defRPr/>
            </a:pPr>
            <a:r>
              <a:rPr lang="tr-TR"/>
              <a:t>Ürünlerin son kullanma tarihleri kullanımdan önce kontrol edilmelidir.</a:t>
            </a:r>
          </a:p>
          <a:p>
            <a:pPr>
              <a:defRPr/>
            </a:pPr>
            <a:endParaRPr lang="tr-TR"/>
          </a:p>
          <a:p>
            <a:pPr lvl="1">
              <a:defRPr/>
            </a:pPr>
            <a:endParaRPr lang="tr-TR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46086" name="AutoShape 7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46087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8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9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90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085" name="Picture 12" descr="hygiene el yıkam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525" y="5522913"/>
            <a:ext cx="1074738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Etler çözündürülmeden önce mutlaka ambalajından çıkarılmalıdır. Durgun ve sıcak suda çözme işlemi yapılmamalıdır.</a:t>
            </a:r>
          </a:p>
          <a:p>
            <a:pPr>
              <a:defRPr/>
            </a:pPr>
            <a:r>
              <a:rPr lang="tr-TR"/>
              <a:t>Etler 0</a:t>
            </a:r>
            <a:r>
              <a:rPr lang="en-US">
                <a:cs typeface="Tahoma" pitchFamily="34" charset="0"/>
              </a:rPr>
              <a:t>°</a:t>
            </a:r>
            <a:r>
              <a:rPr lang="tr-TR"/>
              <a:t>c ve 1</a:t>
            </a:r>
            <a:r>
              <a:rPr lang="en-US">
                <a:cs typeface="Tahoma" pitchFamily="34" charset="0"/>
              </a:rPr>
              <a:t>°</a:t>
            </a:r>
            <a:r>
              <a:rPr lang="tr-TR"/>
              <a:t>c arası ısıda 2 – 3 günden fazla bekletilmemelidir.</a:t>
            </a:r>
          </a:p>
          <a:p>
            <a:pPr>
              <a:defRPr/>
            </a:pPr>
            <a:r>
              <a:rPr lang="tr-TR"/>
              <a:t>Etler tamamen çözülmeden kullanılmamalıdır.</a:t>
            </a:r>
          </a:p>
          <a:p>
            <a:pPr>
              <a:defRPr/>
            </a:pPr>
            <a:endParaRPr lang="tr-TR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471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47111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12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13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14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7109" name="Picture 12" descr="dondurulmuş e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7450" y="5470525"/>
            <a:ext cx="170815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Gıda ile temas eden her yüzey dezenfekte edilmelidir.</a:t>
            </a:r>
          </a:p>
          <a:p>
            <a:pPr>
              <a:defRPr/>
            </a:pPr>
            <a:r>
              <a:rPr lang="tr-TR"/>
              <a:t>Tezgah altında bulunan yiyeceklerin ağzı kapalı olmalıdır.</a:t>
            </a:r>
          </a:p>
          <a:p>
            <a:pPr>
              <a:defRPr/>
            </a:pPr>
            <a:r>
              <a:rPr lang="tr-TR"/>
              <a:t>Yemeklerin tadına çatal veya kaşık kullanarak bakılmalıdır.</a:t>
            </a:r>
          </a:p>
          <a:p>
            <a:pPr>
              <a:defRPr/>
            </a:pPr>
            <a:endParaRPr lang="tr-TR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48134" name="AutoShape 5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4813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7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8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133" name="Picture 10" descr="MutfakHijyen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5191125"/>
            <a:ext cx="360045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Kasalar yerde sürüklenerek taşınmamalıdır.</a:t>
            </a:r>
          </a:p>
          <a:p>
            <a:pPr>
              <a:defRPr/>
            </a:pPr>
            <a:r>
              <a:rPr lang="tr-TR" dirty="0"/>
              <a:t>Teneke ambalajlı gıdalar açıldıktan sonra kalan kısmı paslanmaz ya da uygun başka bir kaba alınarak ağzı kapatılmalıdır.</a:t>
            </a:r>
          </a:p>
          <a:p>
            <a:pPr>
              <a:defRPr/>
            </a:pPr>
            <a:r>
              <a:rPr lang="tr-TR" dirty="0"/>
              <a:t>Çöp kovalarının ağzı kapalı olmalıdır.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49158" name="AutoShape 5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49159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160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161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162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157" name="Picture 10" descr="60-lt-pedalliw-228x3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1625" y="5445125"/>
            <a:ext cx="8207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Mutfağa karton ambalajlar sokulmamalıdır. Karton ambalajlar atılarak plastik kasalara konulmalıdır.</a:t>
            </a:r>
          </a:p>
          <a:p>
            <a:pPr>
              <a:defRPr/>
            </a:pPr>
            <a:r>
              <a:rPr lang="tr-TR"/>
              <a:t>Mutfakta kullanılan plastik kasalar her kullanımdan sonra yıkanmalıdır.</a:t>
            </a:r>
          </a:p>
          <a:p>
            <a:pPr>
              <a:defRPr/>
            </a:pPr>
            <a:endParaRPr lang="tr-TR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50182" name="AutoShape 5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50183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4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5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6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0181" name="Picture 10" descr="Mutfak Sepet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4535488"/>
            <a:ext cx="2881313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Hijyen İçin Mutfak Kuralları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Mutfak sıcaklığı 20</a:t>
            </a:r>
            <a:r>
              <a:rPr lang="en-US">
                <a:cs typeface="Tahoma" pitchFamily="34" charset="0"/>
              </a:rPr>
              <a:t>°</a:t>
            </a:r>
            <a:r>
              <a:rPr lang="tr-TR"/>
              <a:t>c’ın üstüne çıkmamalıdır.</a:t>
            </a:r>
          </a:p>
          <a:p>
            <a:pPr>
              <a:defRPr/>
            </a:pPr>
            <a:r>
              <a:rPr lang="tr-TR"/>
              <a:t>Mutfak içinde tahta malzeme bulundurulmamalıdır. Tahta geç kuruduğu için MO’lar çok daha hızlı çoğalır. (tahta kaşıklar dahil)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51206" name="AutoShape 5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51207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9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10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05" name="Picture 11" descr="tahta kaşı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4984750"/>
            <a:ext cx="1323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777240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      </a:t>
            </a:r>
            <a:r>
              <a:rPr lang="tr-TR" sz="4000" dirty="0">
                <a:solidFill>
                  <a:srgbClr val="FF0066"/>
                </a:solidFill>
                <a:latin typeface="Bodoni MT" pitchFamily="18" charset="0"/>
              </a:rPr>
              <a:t>Kişisel Hijyen Konusu İçinde;</a:t>
            </a:r>
            <a:r>
              <a:rPr lang="tr-TR" sz="4000" dirty="0">
                <a:solidFill>
                  <a:schemeClr val="tx1"/>
                </a:solidFill>
                <a:latin typeface="Bodoni MT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Tx/>
              <a:buChar char="o"/>
              <a:tabLst>
                <a:tab pos="4029075" algn="l"/>
              </a:tabLst>
            </a:pPr>
            <a:endParaRPr lang="tr-TR" dirty="0">
              <a:solidFill>
                <a:schemeClr val="tx1"/>
              </a:solidFill>
              <a:latin typeface="Bodoni MT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Vücut Bakımı Ve Temizliği,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Yüz-boyun Temizliği, 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El Temizliği, 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Ayak Temizliği, 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Kulak Temizliği, 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Saçların Temizliği, 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Ağız- Diş Bakımı, 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Tuvalet Alışkanlığı ve Temizliği  </a:t>
            </a:r>
          </a:p>
          <a:p>
            <a:pPr eaLnBrk="1" hangingPunct="1"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ü"/>
              <a:tabLst>
                <a:tab pos="4029075" algn="l"/>
              </a:tabLst>
            </a:pPr>
            <a:r>
              <a:rPr lang="tr-TR" dirty="0">
                <a:solidFill>
                  <a:schemeClr val="tx1"/>
                </a:solidFill>
                <a:latin typeface="Bodoni MT" pitchFamily="18" charset="0"/>
              </a:rPr>
              <a:t>Giyim Konuları yer almaktadır.</a:t>
            </a:r>
          </a:p>
        </p:txBody>
      </p:sp>
      <p:pic>
        <p:nvPicPr>
          <p:cNvPr id="17411" name="Picture 3" descr="PE027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2565400"/>
            <a:ext cx="1738312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/>
              <a:t>Sonuç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Mutfakta Hijyenik Kurallara Uyulmasının Sonuçları:</a:t>
            </a:r>
          </a:p>
          <a:p>
            <a:pPr lvl="1">
              <a:defRPr/>
            </a:pPr>
            <a:r>
              <a:rPr lang="tr-TR"/>
              <a:t>Ekonomik fayda,</a:t>
            </a:r>
          </a:p>
          <a:p>
            <a:pPr lvl="1">
              <a:defRPr/>
            </a:pPr>
            <a:r>
              <a:rPr lang="tr-TR"/>
              <a:t>Hijyenik temiz ürünler sunma,</a:t>
            </a:r>
          </a:p>
          <a:p>
            <a:pPr lvl="1">
              <a:defRPr/>
            </a:pPr>
            <a:r>
              <a:rPr lang="tr-TR"/>
              <a:t>Güvenilir imaj,</a:t>
            </a:r>
          </a:p>
          <a:p>
            <a:pPr lvl="1">
              <a:defRPr/>
            </a:pPr>
            <a:r>
              <a:rPr lang="tr-TR"/>
              <a:t>Misafir memnuniyeti.</a:t>
            </a:r>
          </a:p>
          <a:p>
            <a:pPr lvl="2">
              <a:defRPr/>
            </a:pPr>
            <a:endParaRPr lang="tr-TR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7812088" y="6021388"/>
            <a:ext cx="1168400" cy="558800"/>
            <a:chOff x="4921" y="3793"/>
            <a:chExt cx="736" cy="352"/>
          </a:xfrm>
        </p:grpSpPr>
        <p:sp>
          <p:nvSpPr>
            <p:cNvPr id="54277" name="AutoShape 7"/>
            <p:cNvSpPr>
              <a:spLocks noChangeAspect="1" noChangeArrowheads="1" noTextEdit="1"/>
            </p:cNvSpPr>
            <p:nvPr/>
          </p:nvSpPr>
          <p:spPr bwMode="auto">
            <a:xfrm>
              <a:off x="4921" y="3793"/>
              <a:ext cx="7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pic>
          <p:nvPicPr>
            <p:cNvPr id="54278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79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80" name="Picture 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3" y="3968"/>
              <a:ext cx="727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81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3793"/>
              <a:ext cx="72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tr-TR" sz="3600" dirty="0"/>
              <a:t>ZEHİRLENMELER VE BULAŞICI HASTALIKLAR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Gıdaların saklama koşullarına dikkat etmezsek bozulma meydana gelir. Daha sonra zehirlenmeler meydana gelir.</a:t>
            </a:r>
          </a:p>
          <a:p>
            <a:endParaRPr lang="tr-TR" dirty="0"/>
          </a:p>
          <a:p>
            <a:r>
              <a:rPr lang="tr-TR" dirty="0"/>
              <a:t>Zehirlenme belirtileri ; karın ağrısı, bulantı, kusma, ishal ile başlar daha ciddi şekilde devam eder.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tr-TR" sz="3600" dirty="0"/>
              <a:t>ZEHİRLENMELER VE BULAŞICI HASTALIKLAR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Zehirlenme belirtileri yaşayan kişiler çalışmamalı ve çalıştırılmamalıdır.</a:t>
            </a:r>
          </a:p>
          <a:p>
            <a:r>
              <a:rPr lang="tr-TR" dirty="0"/>
              <a:t>Ayrıca bulaşıcı hastalığı olanlar da çalışmamalı ve çalıştırılmamalıdır.</a:t>
            </a:r>
          </a:p>
          <a:p>
            <a:r>
              <a:rPr lang="tr-TR" dirty="0"/>
              <a:t>(Verem, tüberküloz,hepatit,</a:t>
            </a:r>
            <a:r>
              <a:rPr lang="tr-TR" dirty="0" err="1"/>
              <a:t>aids</a:t>
            </a:r>
            <a:r>
              <a:rPr lang="tr-TR" dirty="0"/>
              <a:t> vb)</a:t>
            </a:r>
          </a:p>
          <a:p>
            <a:r>
              <a:rPr lang="tr-TR" dirty="0"/>
              <a:t>Vücudunun herhangi bir yerinde açık görünür yarası olanlar çalışmamalı ya da renkli yara bandı ile kapatarak çalışmalıdırlar.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KİŞİSEL HİJYEN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Kişisel hijyen ve şahsi temizlik çok önemlidir.</a:t>
            </a:r>
          </a:p>
          <a:p>
            <a:r>
              <a:rPr lang="tr-TR" dirty="0"/>
              <a:t>Çünkü kişisel hijyenimize dikkat etmezsek bakteriler,mikroplar bize bulaşır, hasta oluruz.</a:t>
            </a:r>
          </a:p>
          <a:p>
            <a:r>
              <a:rPr lang="tr-TR" dirty="0"/>
              <a:t>Dokunduğumuz her yere ve her şeye hastalık bulaştırırız.İletişime geçtiğimiz herkese hastalık bulaştırırız.</a:t>
            </a:r>
          </a:p>
          <a:p>
            <a:r>
              <a:rPr lang="tr-TR" dirty="0"/>
              <a:t>Mikroorganizmalar gözle görülmeyen canlılardır.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>
                <a:solidFill>
                  <a:srgbClr val="FF0066"/>
                </a:solidFill>
                <a:latin typeface="Bodoni MT" pitchFamily="18" charset="0"/>
              </a:rPr>
              <a:t>Mikroorganizmalar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4530725"/>
          </a:xfrm>
        </p:spPr>
        <p:txBody>
          <a:bodyPr/>
          <a:lstStyle/>
          <a:p>
            <a:pPr eaLnBrk="1" hangingPunct="1">
              <a:buClr>
                <a:srgbClr val="FF0066"/>
              </a:buClr>
            </a:pPr>
            <a:r>
              <a:rPr lang="tr-TR" sz="3000" b="1">
                <a:solidFill>
                  <a:schemeClr val="tx1"/>
                </a:solidFill>
                <a:latin typeface="Bodoni MT" pitchFamily="18" charset="0"/>
              </a:rPr>
              <a:t>Suda</a:t>
            </a:r>
          </a:p>
          <a:p>
            <a:pPr eaLnBrk="1" hangingPunct="1">
              <a:buClr>
                <a:srgbClr val="FF0066"/>
              </a:buClr>
            </a:pPr>
            <a:r>
              <a:rPr lang="tr-TR" sz="3000" b="1">
                <a:solidFill>
                  <a:schemeClr val="tx1"/>
                </a:solidFill>
                <a:latin typeface="Bodoni MT" pitchFamily="18" charset="0"/>
              </a:rPr>
              <a:t>Havada</a:t>
            </a:r>
          </a:p>
          <a:p>
            <a:pPr eaLnBrk="1" hangingPunct="1">
              <a:buClr>
                <a:srgbClr val="FF0066"/>
              </a:buClr>
            </a:pPr>
            <a:r>
              <a:rPr lang="tr-TR" sz="3000" b="1">
                <a:solidFill>
                  <a:schemeClr val="tx1"/>
                </a:solidFill>
                <a:latin typeface="Bodoni MT" pitchFamily="18" charset="0"/>
              </a:rPr>
              <a:t>Toprakta</a:t>
            </a:r>
          </a:p>
          <a:p>
            <a:pPr eaLnBrk="1" hangingPunct="1">
              <a:buClr>
                <a:srgbClr val="FF0066"/>
              </a:buClr>
            </a:pPr>
            <a:r>
              <a:rPr lang="tr-TR" sz="3000" b="1">
                <a:solidFill>
                  <a:schemeClr val="tx1"/>
                </a:solidFill>
                <a:latin typeface="Bodoni MT" pitchFamily="18" charset="0"/>
              </a:rPr>
              <a:t>Hayvanlarda</a:t>
            </a:r>
          </a:p>
          <a:p>
            <a:pPr eaLnBrk="1" hangingPunct="1">
              <a:buClr>
                <a:srgbClr val="FF0066"/>
              </a:buClr>
            </a:pPr>
            <a:r>
              <a:rPr lang="tr-TR" sz="3000" b="1">
                <a:solidFill>
                  <a:schemeClr val="tx1"/>
                </a:solidFill>
                <a:latin typeface="Bodoni MT" pitchFamily="18" charset="0"/>
              </a:rPr>
              <a:t>İyi yıkanmamış sebze ve meyvelerde</a:t>
            </a:r>
          </a:p>
          <a:p>
            <a:pPr eaLnBrk="1" hangingPunct="1">
              <a:buClr>
                <a:srgbClr val="FF0066"/>
              </a:buClr>
            </a:pPr>
            <a:r>
              <a:rPr lang="tr-TR" sz="3000" b="1">
                <a:solidFill>
                  <a:schemeClr val="tx1"/>
                </a:solidFill>
                <a:latin typeface="Bodoni MT" pitchFamily="18" charset="0"/>
              </a:rPr>
              <a:t>İyi pişirilmemiş et ve balıklarda</a:t>
            </a:r>
          </a:p>
          <a:p>
            <a:pPr eaLnBrk="1" hangingPunct="1">
              <a:buClr>
                <a:srgbClr val="FF0066"/>
              </a:buClr>
            </a:pPr>
            <a:r>
              <a:rPr lang="tr-TR" sz="3000" b="1">
                <a:solidFill>
                  <a:schemeClr val="tx1"/>
                </a:solidFill>
                <a:latin typeface="Bodoni MT" pitchFamily="18" charset="0"/>
              </a:rPr>
              <a:t>İyi yıkanmamış kaplarda</a:t>
            </a:r>
          </a:p>
          <a:p>
            <a:pPr eaLnBrk="1" hangingPunct="1">
              <a:buClr>
                <a:srgbClr val="FF0066"/>
              </a:buClr>
            </a:pPr>
            <a:r>
              <a:rPr lang="tr-TR" sz="3000" b="1">
                <a:solidFill>
                  <a:schemeClr val="tx1"/>
                </a:solidFill>
                <a:latin typeface="Bodoni MT" pitchFamily="18" charset="0"/>
              </a:rPr>
              <a:t>İnsan ve hayvanların dışkılarında bulunur.</a:t>
            </a:r>
          </a:p>
          <a:p>
            <a:pPr eaLnBrk="1" hangingPunct="1">
              <a:buClr>
                <a:srgbClr val="FF0066"/>
              </a:buClr>
            </a:pPr>
            <a:endParaRPr lang="tr-TR" sz="3000" b="1">
              <a:solidFill>
                <a:schemeClr val="tx1"/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935038"/>
            <a:ext cx="7870825" cy="762000"/>
          </a:xfrm>
        </p:spPr>
        <p:txBody>
          <a:bodyPr/>
          <a:lstStyle/>
          <a:p>
            <a:pPr eaLnBrk="1" hangingPunct="1"/>
            <a:r>
              <a:rPr lang="tr-TR" sz="4000" b="1">
                <a:solidFill>
                  <a:srgbClr val="FF0066"/>
                </a:solidFill>
                <a:latin typeface="Bodoni MT" pitchFamily="18" charset="0"/>
              </a:rPr>
              <a:t>  Mikroorganizmalar Nasıl Bulaşır?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5040312" cy="35179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tr-TR" b="1">
              <a:solidFill>
                <a:schemeClr val="tx1"/>
              </a:solidFill>
              <a:latin typeface="Bodoni MT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tr-TR" b="1">
                <a:solidFill>
                  <a:schemeClr val="tx1"/>
                </a:solidFill>
                <a:latin typeface="Bodoni MT" pitchFamily="18" charset="0"/>
              </a:rPr>
              <a:t>Mikroorganizmalar en çok</a:t>
            </a:r>
          </a:p>
          <a:p>
            <a:pPr marL="0" indent="0" eaLnBrk="1" hangingPunct="1"/>
            <a:endParaRPr lang="tr-TR" b="1">
              <a:solidFill>
                <a:schemeClr val="tx1"/>
              </a:solidFill>
              <a:latin typeface="Bodoni MT" pitchFamily="18" charset="0"/>
            </a:endParaRPr>
          </a:p>
          <a:p>
            <a:pPr marL="0" indent="0" eaLnBrk="1" hangingPunct="1">
              <a:buClr>
                <a:srgbClr val="FF0066"/>
              </a:buClr>
              <a:buFontTx/>
              <a:buNone/>
            </a:pPr>
            <a:r>
              <a:rPr lang="tr-TR" b="1">
                <a:solidFill>
                  <a:schemeClr val="tx1"/>
                </a:solidFill>
                <a:latin typeface="Bodoni MT" pitchFamily="18" charset="0"/>
              </a:rPr>
              <a:t>   Kirli eller ve  kirli sular ile bulaşır.</a:t>
            </a:r>
            <a:endParaRPr lang="tr-TR">
              <a:solidFill>
                <a:schemeClr val="tx1"/>
              </a:solidFill>
              <a:latin typeface="Bodoni MT" pitchFamily="18" charset="0"/>
            </a:endParaRPr>
          </a:p>
        </p:txBody>
      </p:sp>
      <p:pic>
        <p:nvPicPr>
          <p:cNvPr id="19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 rot="21447907">
            <a:off x="5580063" y="3046413"/>
            <a:ext cx="3167062" cy="3024187"/>
          </a:xfr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143125"/>
            <a:ext cx="8215313" cy="33702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SAĞLIĞINIZI KORUMAK ELİNİZDE</a:t>
            </a:r>
          </a:p>
          <a:p>
            <a:pPr algn="ctr" eaLnBrk="1" hangingPunct="1">
              <a:buFontTx/>
              <a:buNone/>
            </a:pPr>
            <a:r>
              <a:rPr lang="tr-TR" altLang="tr-TR" sz="3600" b="1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ELLERİNİZİ YIKAYINIZ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333375"/>
            <a:ext cx="8893175" cy="5835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altLang="tr-TR" sz="2800" dirty="0">
                <a:solidFill>
                  <a:srgbClr val="0070C0"/>
                </a:solidFill>
              </a:rPr>
              <a:t>El yıkama bir toplumu önemli hastalıkların çoğundan korur.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dirty="0"/>
              <a:t>Bu nedenle;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Yiyecek hazırlamadan önce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Tuvalet gereksiniminin giderilmesinden sonra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Buruna dokunulduğunda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Hayvanlara dokunulduğunda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Hapşırıp, öksürdükten sonra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Kimyasallarla, elleri kirleten işlerle, boyalarla uğraşıldığında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dirty="0"/>
              <a:t>Çöp ve atıklara dokunulduğunda,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800" dirty="0"/>
              <a:t>eller iyice yıkanmalıdır.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1284</Words>
  <Application>Microsoft Office PowerPoint</Application>
  <PresentationFormat>Ekran Gösterisi (4:3)</PresentationFormat>
  <Paragraphs>212</Paragraphs>
  <Slides>42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42</vt:i4>
      </vt:variant>
    </vt:vector>
  </HeadingPairs>
  <TitlesOfParts>
    <vt:vector size="52" baseType="lpstr">
      <vt:lpstr>Arial</vt:lpstr>
      <vt:lpstr>Bodoni MT</vt:lpstr>
      <vt:lpstr>Calibri</vt:lpstr>
      <vt:lpstr>Cambria</vt:lpstr>
      <vt:lpstr>Tahoma</vt:lpstr>
      <vt:lpstr>Times New Roman</vt:lpstr>
      <vt:lpstr>Wingdings</vt:lpstr>
      <vt:lpstr>Ofis Teması</vt:lpstr>
      <vt:lpstr>Photo Editor Fotoğrafı</vt:lpstr>
      <vt:lpstr>MS_ClipArt_Gallery.2</vt:lpstr>
      <vt:lpstr>HİJYEN EĞİTİMİ </vt:lpstr>
      <vt:lpstr>HİJYEN EĞİTİMİ PROGRAMI</vt:lpstr>
      <vt:lpstr>KİŞİSEL HİJYEN</vt:lpstr>
      <vt:lpstr>PowerPoint Sunusu</vt:lpstr>
      <vt:lpstr>KİŞİSEL HİJYEN</vt:lpstr>
      <vt:lpstr>Mikroorganizmalar </vt:lpstr>
      <vt:lpstr>  Mikroorganizmalar Nasıl Bulaşır?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Nemli ortamlar çok tehlikelidir, bakteriler dakikalar içinde hızla çoğalır.</vt:lpstr>
      <vt:lpstr>PowerPoint Sunusu</vt:lpstr>
      <vt:lpstr>PowerPoint Sunusu</vt:lpstr>
      <vt:lpstr>TEMİZLİK VE DEZENFEKSİYON</vt:lpstr>
      <vt:lpstr>KULLANILAN MALZEMELERİN TEMİZLİĞİ</vt:lpstr>
      <vt:lpstr>PowerPoint Sunusu</vt:lpstr>
      <vt:lpstr>GIDALARIN SAKLAMA KOŞULLARI VE MUTFAK</vt:lpstr>
      <vt:lpstr>GIDALARIN SAKLAMA KOŞULLARI VE MUTFAK</vt:lpstr>
      <vt:lpstr>GIDALARIN SAKLAMA KOŞULLARI VE MUTFAK</vt:lpstr>
      <vt:lpstr>GIDALARIN SAKLAMA KOŞULLARI VE MUTFAK</vt:lpstr>
      <vt:lpstr>GIDALARIN SAKLAMA KOŞULLARI VE MUTFAK</vt:lpstr>
      <vt:lpstr>Hijyen İçin Mutfak Kuralları</vt:lpstr>
      <vt:lpstr>Hijyen İçin Mutfak Kuralları</vt:lpstr>
      <vt:lpstr>Hijyen İçin Mutfak Kuralları</vt:lpstr>
      <vt:lpstr>Hijyen İçin Mutfak Kuralları</vt:lpstr>
      <vt:lpstr>Hijyen İçin Mutfak Kuralları</vt:lpstr>
      <vt:lpstr>Hijyen İçin Mutfak Kuralları</vt:lpstr>
      <vt:lpstr>Hijyen İçin Mutfak Kuralları</vt:lpstr>
      <vt:lpstr>Hijyen İçin Mutfak Kuralları</vt:lpstr>
      <vt:lpstr>Hijyen İçin Mutfak Kuralları</vt:lpstr>
      <vt:lpstr>Sonuç</vt:lpstr>
      <vt:lpstr>ZEHİRLENMELER VE BULAŞICI HASTALIKLAR</vt:lpstr>
      <vt:lpstr>ZEHİRLENMELER VE BULAŞICI HASTALIKLAR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HİJYEN EĞİTİMİ </dc:title>
  <dc:creator>Hp</dc:creator>
  <cp:lastModifiedBy>Pc</cp:lastModifiedBy>
  <cp:revision>12</cp:revision>
  <dcterms:created xsi:type="dcterms:W3CDTF">2016-09-23T08:23:10Z</dcterms:created>
  <dcterms:modified xsi:type="dcterms:W3CDTF">2016-11-12T19:33:54Z</dcterms:modified>
</cp:coreProperties>
</file>